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3" r:id="rId5"/>
    <p:sldId id="270" r:id="rId6"/>
    <p:sldId id="271" r:id="rId7"/>
    <p:sldId id="272" r:id="rId8"/>
    <p:sldId id="257" r:id="rId9"/>
    <p:sldId id="262" r:id="rId10"/>
    <p:sldId id="264" r:id="rId11"/>
    <p:sldId id="268" r:id="rId12"/>
    <p:sldId id="265" r:id="rId13"/>
    <p:sldId id="269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8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AF8E-F4CB-4EBE-8D3B-42B71099E304}" type="datetimeFigureOut">
              <a:rPr lang="it-IT" smtClean="0"/>
              <a:pPr/>
              <a:t>26/09/2022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0B8E2-1574-4755-8B3D-40F2510E79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757602" y="2285992"/>
            <a:ext cx="5386398" cy="1470025"/>
          </a:xfrm>
        </p:spPr>
        <p:txBody>
          <a:bodyPr/>
          <a:lstStyle/>
          <a:p>
            <a:r>
              <a:rPr lang="it-IT" dirty="0" smtClean="0"/>
              <a:t>TALETE</a:t>
            </a:r>
            <a:endParaRPr lang="it-IT" dirty="0"/>
          </a:p>
        </p:txBody>
      </p:sp>
      <p:pic>
        <p:nvPicPr>
          <p:cNvPr id="1331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5267325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18433" name="Immagin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4857760"/>
            <a:ext cx="1300162" cy="175101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14282" y="389073"/>
            <a:ext cx="85725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624 a.C. </a:t>
            </a:r>
            <a:r>
              <a:rPr lang="it-IT" sz="32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545 a.C.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Talete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non scrisse nulla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sappiamo di lui ciò che ci dice, soprattutto, Aristotele. 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Della sua vita 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non abbiamo notizie certe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ma tanti aneddoti che lo descrivono come un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gran saggio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(è uno dei </a:t>
            </a:r>
            <a:r>
              <a:rPr kumimoji="0" lang="it-IT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sette savi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occupato in molte cose: lo studio della natura e dell’astronomia, la matematica, le invenzioni, la politica...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r="1106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928662" y="500042"/>
            <a:ext cx="7215238" cy="4031873"/>
          </a:xfrm>
          <a:prstGeom prst="rect">
            <a:avLst/>
          </a:prstGeom>
          <a:solidFill>
            <a:schemeClr val="lt1">
              <a:alpha val="90000"/>
            </a:schemeClr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 Talete l’</a:t>
            </a:r>
            <a:r>
              <a:rPr kumimoji="0" lang="it-IT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arché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cioè il principio, </a:t>
            </a:r>
            <a:r>
              <a:rPr kumimoji="0" lang="it-IT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è l’ACQUA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sz="32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Talete infatti osserva che: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l’acqua sostiene la terra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;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ogni cosa vivente è intrisa di questa sostanza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3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il nutrimento di tutte le cose è umido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5720" y="498913"/>
            <a:ext cx="8643966" cy="526297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Testo, da Aristotele, </a:t>
            </a:r>
            <a:r>
              <a:rPr kumimoji="0" lang="it-IT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Metafisica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983 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“La maggior parte di coloro che primi filosofarono pensarono che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principi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di tutte le cose fossero solo quelli </a:t>
            </a:r>
            <a:r>
              <a:rPr kumimoji="0" lang="it-IT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materiali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Infatti essi affermano che ciò di cui tutti gli esseri sono costituiti e ciò da cui derivano originariamente e in cui si risolvono da ultimo, è elemento ed è principio degli esseri, in quanto </a:t>
            </a:r>
            <a:r>
              <a:rPr kumimoji="0" lang="it-IT" sz="28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(1) </a:t>
            </a:r>
            <a:r>
              <a:rPr kumimoji="0" lang="it-IT" sz="28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è una realtà che permane identica pur nel trasmutarsi delle sue affezioni</a:t>
            </a:r>
            <a:r>
              <a:rPr kumimoji="0" lang="it-IT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E, per questa ragione, essi credono che nulla si generi e che nulla si distrugga, dal momento che una tale realtà si conserva sempre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357166"/>
            <a:ext cx="8501122" cy="61247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800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(2) </a:t>
            </a:r>
            <a:r>
              <a:rPr lang="it-IT" sz="2800" u="sng" dirty="0" smtClean="0">
                <a:solidFill>
                  <a:srgbClr val="5F497A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Tuttavia, questi filosofi non sono tutti d’accordo circa il numero e la specie di un tale principio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lang="it-IT" sz="2800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Talete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iniziatore di questo tipo di filosofia, dice che </a:t>
            </a:r>
            <a:r>
              <a:rPr lang="it-IT" sz="2800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(3) </a:t>
            </a:r>
            <a:r>
              <a:rPr lang="it-IT" sz="2800" u="sng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quel principio è l’</a:t>
            </a:r>
            <a:r>
              <a:rPr lang="it-IT" sz="2800" b="1" u="sng" dirty="0" smtClean="0">
                <a:solidFill>
                  <a:srgbClr val="00B05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ACQUA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(per questo afferma anche che </a:t>
            </a:r>
            <a:r>
              <a:rPr lang="it-IT" sz="2800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(4) </a:t>
            </a:r>
            <a:r>
              <a:rPr lang="it-IT" sz="2800" u="sng" dirty="0" smtClean="0">
                <a:solidFill>
                  <a:srgbClr val="215868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la Terra galleggia sull’acqua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), desumendo indubbiamente questa sua convinzione dalla constatazione che </a:t>
            </a:r>
            <a:r>
              <a:rPr lang="it-IT" sz="2800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(4) </a:t>
            </a:r>
            <a:r>
              <a:rPr lang="it-IT" sz="2800" u="sng" dirty="0" smtClean="0">
                <a:solidFill>
                  <a:srgbClr val="215868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il nutrimento di tutte le cose è umido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e che perfino il caldo si genera dall’umido e vive nell’umido. Ora, ciò da cui tutte le cose si generano è, appunto, il principio di tutto. Egli desunse dunque questa convinzione da questo fatto e dal fatto che </a:t>
            </a:r>
            <a:r>
              <a:rPr lang="it-IT" sz="2800" u="sng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(4) </a:t>
            </a:r>
            <a:r>
              <a:rPr lang="it-IT" sz="2800" u="sng" dirty="0" smtClean="0">
                <a:solidFill>
                  <a:srgbClr val="215868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 semi di tutte le cose hanno una natura umida</a:t>
            </a:r>
            <a:r>
              <a:rPr lang="it-IT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e l’acqua è il principio della natura delle cose umide.” </a:t>
            </a:r>
            <a:endParaRPr lang="it-IT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143124"/>
            <a:ext cx="8382000" cy="4714876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/>
        </p:nvSpPr>
        <p:spPr>
          <a:xfrm>
            <a:off x="857224" y="428604"/>
            <a:ext cx="563545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3200" dirty="0"/>
              <a:t>I primi filosofi vengono chiamati </a:t>
            </a:r>
            <a:endParaRPr lang="it-IT" sz="3200" dirty="0" smtClean="0"/>
          </a:p>
          <a:p>
            <a:pPr algn="ctr"/>
            <a:r>
              <a:rPr lang="it-IT" sz="3200" b="1" dirty="0" smtClean="0"/>
              <a:t>PRESOCRATICI</a:t>
            </a:r>
            <a:r>
              <a:rPr lang="it-IT" sz="3200" dirty="0" smtClean="0"/>
              <a:t> </a:t>
            </a:r>
            <a:endParaRPr lang="it-IT" sz="3200" dirty="0"/>
          </a:p>
        </p:txBody>
      </p:sp>
      <p:sp>
        <p:nvSpPr>
          <p:cNvPr id="3" name="Rettangolo 2"/>
          <p:cNvSpPr/>
          <p:nvPr/>
        </p:nvSpPr>
        <p:spPr>
          <a:xfrm>
            <a:off x="2030361" y="3857628"/>
            <a:ext cx="4845494" cy="11387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it-IT" sz="3200" dirty="0" smtClean="0"/>
              <a:t>Si occupano del </a:t>
            </a:r>
          </a:p>
          <a:p>
            <a:pPr algn="ctr"/>
            <a:r>
              <a:rPr lang="it-IT" sz="3200" dirty="0" smtClean="0"/>
              <a:t>problema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COSMOLOGICO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643174" y="5072074"/>
            <a:ext cx="4500594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/>
              <a:t>“</a:t>
            </a:r>
            <a:r>
              <a:rPr lang="it-IT" i="1" dirty="0"/>
              <a:t>quale è l’origine dell’universo</a:t>
            </a:r>
            <a:r>
              <a:rPr lang="it-IT" dirty="0"/>
              <a:t>?”, “</a:t>
            </a:r>
            <a:r>
              <a:rPr lang="it-IT" i="1" dirty="0"/>
              <a:t>perché le cose sono come sono</a:t>
            </a:r>
            <a:r>
              <a:rPr lang="it-IT" dirty="0"/>
              <a:t>?”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143768" y="2571744"/>
            <a:ext cx="1571636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COSMO</a:t>
            </a:r>
          </a:p>
          <a:p>
            <a:pPr algn="ctr"/>
            <a:r>
              <a:rPr lang="it-IT" sz="2800" dirty="0" smtClean="0"/>
              <a:t>=</a:t>
            </a:r>
          </a:p>
          <a:p>
            <a:pPr algn="ctr"/>
            <a:r>
              <a:rPr lang="it-IT" sz="2800" dirty="0" smtClean="0"/>
              <a:t>ORDINE</a:t>
            </a:r>
            <a:endParaRPr lang="it-IT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t="4273" b="13687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Rettangolo 1"/>
          <p:cNvSpPr/>
          <p:nvPr/>
        </p:nvSpPr>
        <p:spPr>
          <a:xfrm>
            <a:off x="0" y="1071546"/>
            <a:ext cx="6357982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3600" dirty="0"/>
              <a:t>C</a:t>
            </a:r>
            <a:r>
              <a:rPr lang="it-IT" sz="3600" dirty="0" smtClean="0"/>
              <a:t>ercano </a:t>
            </a:r>
            <a:r>
              <a:rPr lang="it-IT" sz="3600" dirty="0"/>
              <a:t>un “</a:t>
            </a:r>
            <a:r>
              <a:rPr lang="it-IT" sz="3600" b="1" dirty="0"/>
              <a:t>principio</a:t>
            </a:r>
            <a:r>
              <a:rPr lang="it-IT" sz="3600" dirty="0"/>
              <a:t>” (</a:t>
            </a:r>
            <a:r>
              <a:rPr lang="it-IT" sz="3600" dirty="0" err="1"/>
              <a:t>=</a:t>
            </a:r>
            <a:r>
              <a:rPr lang="it-IT" sz="3600" b="1" dirty="0" err="1">
                <a:solidFill>
                  <a:srgbClr val="FF0000"/>
                </a:solidFill>
              </a:rPr>
              <a:t>ARCHÉ</a:t>
            </a:r>
            <a:r>
              <a:rPr lang="it-IT" sz="3600" dirty="0"/>
              <a:t>) che spieghi </a:t>
            </a:r>
            <a:r>
              <a:rPr lang="it-IT" sz="3600" dirty="0" smtClean="0"/>
              <a:t>l’</a:t>
            </a:r>
            <a:r>
              <a:rPr lang="it-IT" sz="3600" b="1" dirty="0" smtClean="0"/>
              <a:t>origine</a:t>
            </a:r>
            <a:r>
              <a:rPr lang="it-IT" sz="3600" dirty="0" smtClean="0"/>
              <a:t> </a:t>
            </a:r>
            <a:r>
              <a:rPr lang="it-IT" sz="3600" dirty="0"/>
              <a:t>dell’universo e ogni suo </a:t>
            </a:r>
            <a:r>
              <a:rPr lang="it-IT" sz="3600" b="1" dirty="0"/>
              <a:t>mutamento</a:t>
            </a:r>
          </a:p>
        </p:txBody>
      </p:sp>
      <p:sp>
        <p:nvSpPr>
          <p:cNvPr id="4" name="Rettangolo 3"/>
          <p:cNvSpPr/>
          <p:nvPr/>
        </p:nvSpPr>
        <p:spPr>
          <a:xfrm>
            <a:off x="3357554" y="4143380"/>
            <a:ext cx="5214942" cy="20621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3200" dirty="0" smtClean="0"/>
              <a:t>facendo </a:t>
            </a:r>
            <a:r>
              <a:rPr lang="it-IT" sz="3200" dirty="0" smtClean="0"/>
              <a:t>ricorso a </a:t>
            </a:r>
            <a:r>
              <a:rPr lang="it-IT" sz="3200" b="1" i="1" dirty="0" smtClean="0"/>
              <a:t>cause naturali</a:t>
            </a:r>
            <a:r>
              <a:rPr lang="it-IT" sz="3200" b="1" dirty="0" smtClean="0"/>
              <a:t> </a:t>
            </a:r>
            <a:r>
              <a:rPr lang="it-IT" sz="3200" dirty="0" smtClean="0"/>
              <a:t>e non mitiche, </a:t>
            </a:r>
            <a:r>
              <a:rPr lang="it-IT" sz="3200" b="1" dirty="0" smtClean="0"/>
              <a:t>spiegabili</a:t>
            </a:r>
            <a:r>
              <a:rPr lang="it-IT" sz="3200" dirty="0" smtClean="0"/>
              <a:t> e difendibili attraverso </a:t>
            </a:r>
            <a:r>
              <a:rPr lang="it-IT" sz="3200" dirty="0" smtClean="0"/>
              <a:t>un’argomentazione</a:t>
            </a:r>
            <a:endParaRPr lang="it-IT" sz="3200" dirty="0"/>
          </a:p>
        </p:txBody>
      </p:sp>
      <p:cxnSp>
        <p:nvCxnSpPr>
          <p:cNvPr id="6" name="Connettore 2 5"/>
          <p:cNvCxnSpPr/>
          <p:nvPr/>
        </p:nvCxnSpPr>
        <p:spPr>
          <a:xfrm>
            <a:off x="2000232" y="2143116"/>
            <a:ext cx="2214578" cy="20002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142984"/>
            <a:ext cx="2218572" cy="2204989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2847613"/>
            <a:ext cx="857256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it-IT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PRINCIPIO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cioè </a:t>
            </a:r>
            <a:r>
              <a:rPr kumimoji="0" lang="it-IT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ciò da cui tutto ha avuto origine, ciò da cui tutte le cose derivano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it-IT" sz="3600" dirty="0" smtClean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it-IT" sz="36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utto nasce dall’</a:t>
            </a:r>
            <a:r>
              <a:rPr kumimoji="0" lang="it-IT" sz="3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arché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mentre esso resta </a:t>
            </a:r>
            <a:r>
              <a:rPr kumimoji="0" lang="it-IT" sz="3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immutabile</a:t>
            </a:r>
            <a:r>
              <a:rPr kumimoji="0" lang="it-IT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ed eterno</a:t>
            </a:r>
            <a:endParaRPr kumimoji="0" lang="it-I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43042" y="357166"/>
            <a:ext cx="607223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COSA È L’ARCHÉ?</a:t>
            </a:r>
            <a:endParaRPr lang="it-IT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00100" y="1357298"/>
            <a:ext cx="6929486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4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In quanto principio,</a:t>
            </a:r>
            <a:r>
              <a:rPr lang="it-IT" sz="4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è dunque anche </a:t>
            </a:r>
            <a:r>
              <a:rPr lang="it-IT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CAUSA di tutte le cose</a:t>
            </a:r>
            <a:r>
              <a:rPr lang="it-IT" sz="4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; tutto ciò che è, esiste a causa </a:t>
            </a:r>
            <a:r>
              <a:rPr lang="it-IT" sz="4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dell’</a:t>
            </a:r>
            <a:r>
              <a:rPr lang="it-IT" sz="4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arché</a:t>
            </a:r>
            <a:endParaRPr lang="it-IT" sz="4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20" y="1285860"/>
            <a:ext cx="8358246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4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Il mondo nasce, muta, </a:t>
            </a:r>
            <a:r>
              <a:rPr lang="it-IT" sz="4800" b="1" dirty="0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diviene</a:t>
            </a:r>
            <a:r>
              <a:rPr lang="it-IT" sz="4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it-IT" sz="48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arché</a:t>
            </a:r>
            <a:r>
              <a:rPr lang="it-IT" sz="4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è anche la </a:t>
            </a:r>
            <a:r>
              <a:rPr lang="it-IT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FORZA</a:t>
            </a:r>
            <a:r>
              <a:rPr lang="it-IT" sz="4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che spiega le trasformazioni e i mutamenti della natura (“</a:t>
            </a:r>
            <a:r>
              <a:rPr lang="it-IT" sz="4800" b="1" i="1" dirty="0" err="1" smtClean="0">
                <a:solidFill>
                  <a:srgbClr val="FF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physis</a:t>
            </a:r>
            <a:r>
              <a:rPr lang="it-IT" sz="4800" b="1" i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”</a:t>
            </a:r>
            <a:r>
              <a:rPr lang="it-IT" sz="4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endParaRPr lang="it-IT" sz="4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1500174"/>
            <a:ext cx="8286808" cy="34778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4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Ma è anche da intendere come</a:t>
            </a:r>
            <a:r>
              <a:rPr lang="it-IT" sz="4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fondamento (</a:t>
            </a:r>
            <a:r>
              <a:rPr lang="it-IT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SOSTRATO</a:t>
            </a:r>
            <a:r>
              <a:rPr lang="it-IT" sz="4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ciò che sta alla base, che sorregge, che sostiene) di ogni cosa del mondo.</a:t>
            </a:r>
            <a:endParaRPr lang="it-IT" sz="4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7643834" y="5572140"/>
            <a:ext cx="128588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IONIA</a:t>
            </a:r>
            <a:endParaRPr lang="it-IT" sz="2800" b="1" dirty="0"/>
          </a:p>
        </p:txBody>
      </p:sp>
      <p:cxnSp>
        <p:nvCxnSpPr>
          <p:cNvPr id="5" name="Connettore 2 4"/>
          <p:cNvCxnSpPr/>
          <p:nvPr/>
        </p:nvCxnSpPr>
        <p:spPr>
          <a:xfrm rot="16200000" flipV="1">
            <a:off x="7572396" y="4357694"/>
            <a:ext cx="1428760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/>
          <p:nvPr/>
        </p:nvPicPr>
        <p:blipFill>
          <a:blip r:embed="rId2" cstate="print"/>
          <a:srcRect l="52062" t="18644"/>
          <a:stretch>
            <a:fillRect/>
          </a:stretch>
        </p:blipFill>
        <p:spPr bwMode="auto">
          <a:xfrm>
            <a:off x="2500298" y="0"/>
            <a:ext cx="664370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796314" y="1000108"/>
            <a:ext cx="713327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600" b="1" dirty="0" smtClean="0"/>
              <a:t>Talete è considerato il primo filosofo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0" y="3571876"/>
            <a:ext cx="3929090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3600" dirty="0" smtClean="0"/>
              <a:t>E’ il fondatore della </a:t>
            </a:r>
            <a:r>
              <a:rPr lang="it-IT" sz="3600" b="1" dirty="0" smtClean="0"/>
              <a:t>SCUOLA IONICA</a:t>
            </a:r>
            <a:r>
              <a:rPr lang="it-IT" sz="3600" dirty="0" smtClean="0"/>
              <a:t>:</a:t>
            </a:r>
          </a:p>
          <a:p>
            <a:pPr>
              <a:buFontTx/>
              <a:buChar char="-"/>
            </a:pPr>
            <a:r>
              <a:rPr lang="it-IT" sz="3600" dirty="0" smtClean="0"/>
              <a:t>Talete</a:t>
            </a:r>
          </a:p>
          <a:p>
            <a:pPr>
              <a:buFontTx/>
              <a:buChar char="-"/>
            </a:pPr>
            <a:r>
              <a:rPr lang="it-IT" sz="3600" dirty="0" smtClean="0"/>
              <a:t> Anassimandro</a:t>
            </a:r>
          </a:p>
          <a:p>
            <a:pPr>
              <a:buFontTx/>
              <a:buChar char="-"/>
            </a:pPr>
            <a:r>
              <a:rPr lang="it-IT" sz="3600" dirty="0" smtClean="0"/>
              <a:t> </a:t>
            </a:r>
            <a:r>
              <a:rPr lang="it-IT" sz="3600" dirty="0" smtClean="0"/>
              <a:t>Anassimene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548</Words>
  <Application>Microsoft Office PowerPoint</Application>
  <PresentationFormat>Presentazione su schermo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Tema di Office</vt:lpstr>
      <vt:lpstr>TALETE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TALETE</dc:title>
  <dc:creator>simone.dell@libero.it</dc:creator>
  <cp:lastModifiedBy>simone.dell@libero.it</cp:lastModifiedBy>
  <cp:revision>5</cp:revision>
  <dcterms:created xsi:type="dcterms:W3CDTF">2022-09-20T05:36:16Z</dcterms:created>
  <dcterms:modified xsi:type="dcterms:W3CDTF">2022-09-26T12:54:07Z</dcterms:modified>
</cp:coreProperties>
</file>